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8"/>
  </p:notesMasterIdLst>
  <p:sldIdLst>
    <p:sldId id="349" r:id="rId2"/>
    <p:sldId id="410" r:id="rId3"/>
    <p:sldId id="411" r:id="rId4"/>
    <p:sldId id="334" r:id="rId5"/>
    <p:sldId id="325" r:id="rId6"/>
    <p:sldId id="293" r:id="rId7"/>
    <p:sldId id="343" r:id="rId8"/>
    <p:sldId id="324" r:id="rId9"/>
    <p:sldId id="335" r:id="rId10"/>
    <p:sldId id="350" r:id="rId11"/>
    <p:sldId id="330" r:id="rId12"/>
    <p:sldId id="351" r:id="rId13"/>
    <p:sldId id="332" r:id="rId14"/>
    <p:sldId id="292" r:id="rId15"/>
    <p:sldId id="289" r:id="rId16"/>
    <p:sldId id="326" r:id="rId17"/>
    <p:sldId id="288" r:id="rId18"/>
    <p:sldId id="331" r:id="rId19"/>
    <p:sldId id="352" r:id="rId20"/>
    <p:sldId id="360" r:id="rId21"/>
    <p:sldId id="333" r:id="rId22"/>
    <p:sldId id="344" r:id="rId23"/>
    <p:sldId id="353" r:id="rId24"/>
    <p:sldId id="358" r:id="rId25"/>
    <p:sldId id="354" r:id="rId26"/>
    <p:sldId id="355" r:id="rId27"/>
    <p:sldId id="356" r:id="rId28"/>
    <p:sldId id="357" r:id="rId29"/>
    <p:sldId id="379" r:id="rId30"/>
    <p:sldId id="380" r:id="rId31"/>
    <p:sldId id="381" r:id="rId32"/>
    <p:sldId id="382" r:id="rId33"/>
    <p:sldId id="400" r:id="rId34"/>
    <p:sldId id="420" r:id="rId35"/>
    <p:sldId id="414" r:id="rId36"/>
    <p:sldId id="359" r:id="rId37"/>
    <p:sldId id="412" r:id="rId38"/>
    <p:sldId id="419" r:id="rId39"/>
    <p:sldId id="361" r:id="rId40"/>
    <p:sldId id="396" r:id="rId41"/>
    <p:sldId id="397" r:id="rId42"/>
    <p:sldId id="398" r:id="rId43"/>
    <p:sldId id="399" r:id="rId44"/>
    <p:sldId id="421" r:id="rId45"/>
    <p:sldId id="329" r:id="rId46"/>
    <p:sldId id="328" r:id="rId47"/>
    <p:sldId id="318" r:id="rId48"/>
    <p:sldId id="319" r:id="rId49"/>
    <p:sldId id="337" r:id="rId50"/>
    <p:sldId id="314" r:id="rId51"/>
    <p:sldId id="320" r:id="rId52"/>
    <p:sldId id="383" r:id="rId53"/>
    <p:sldId id="384" r:id="rId54"/>
    <p:sldId id="386" r:id="rId55"/>
    <p:sldId id="387" r:id="rId56"/>
    <p:sldId id="422" r:id="rId57"/>
    <p:sldId id="435" r:id="rId58"/>
    <p:sldId id="423" r:id="rId59"/>
    <p:sldId id="424" r:id="rId60"/>
    <p:sldId id="436" r:id="rId61"/>
    <p:sldId id="415" r:id="rId62"/>
    <p:sldId id="362" r:id="rId63"/>
    <p:sldId id="425" r:id="rId64"/>
    <p:sldId id="426" r:id="rId65"/>
    <p:sldId id="321" r:id="rId66"/>
    <p:sldId id="307" r:id="rId67"/>
    <p:sldId id="323" r:id="rId68"/>
    <p:sldId id="368" r:id="rId69"/>
    <p:sldId id="306" r:id="rId70"/>
    <p:sldId id="309" r:id="rId71"/>
    <p:sldId id="310" r:id="rId72"/>
    <p:sldId id="345" r:id="rId73"/>
    <p:sldId id="317" r:id="rId74"/>
    <p:sldId id="363" r:id="rId75"/>
    <p:sldId id="312" r:id="rId76"/>
    <p:sldId id="322" r:id="rId77"/>
    <p:sldId id="315" r:id="rId78"/>
    <p:sldId id="313" r:id="rId79"/>
    <p:sldId id="366" r:id="rId80"/>
    <p:sldId id="365" r:id="rId81"/>
    <p:sldId id="388" r:id="rId82"/>
    <p:sldId id="395" r:id="rId83"/>
    <p:sldId id="389" r:id="rId84"/>
    <p:sldId id="390" r:id="rId85"/>
    <p:sldId id="405" r:id="rId86"/>
    <p:sldId id="427" r:id="rId87"/>
    <p:sldId id="416" r:id="rId88"/>
    <p:sldId id="364" r:id="rId89"/>
    <p:sldId id="428" r:id="rId90"/>
    <p:sldId id="418" r:id="rId91"/>
    <p:sldId id="431" r:id="rId92"/>
    <p:sldId id="296" r:id="rId93"/>
    <p:sldId id="369" r:id="rId94"/>
    <p:sldId id="305" r:id="rId95"/>
    <p:sldId id="303" r:id="rId96"/>
    <p:sldId id="342" r:id="rId97"/>
    <p:sldId id="302" r:id="rId98"/>
    <p:sldId id="300" r:id="rId99"/>
    <p:sldId id="370" r:id="rId100"/>
    <p:sldId id="346" r:id="rId101"/>
    <p:sldId id="297" r:id="rId102"/>
    <p:sldId id="308" r:id="rId103"/>
    <p:sldId id="304" r:id="rId104"/>
    <p:sldId id="298" r:id="rId105"/>
    <p:sldId id="371" r:id="rId106"/>
    <p:sldId id="301" r:id="rId107"/>
    <p:sldId id="294" r:id="rId108"/>
    <p:sldId id="295" r:id="rId109"/>
    <p:sldId id="316" r:id="rId110"/>
    <p:sldId id="341" r:id="rId111"/>
    <p:sldId id="392" r:id="rId112"/>
    <p:sldId id="391" r:id="rId113"/>
    <p:sldId id="393" r:id="rId114"/>
    <p:sldId id="394" r:id="rId115"/>
    <p:sldId id="432" r:id="rId116"/>
    <p:sldId id="417" r:id="rId117"/>
    <p:sldId id="372" r:id="rId118"/>
    <p:sldId id="429" r:id="rId119"/>
    <p:sldId id="373" r:id="rId120"/>
    <p:sldId id="374" r:id="rId121"/>
    <p:sldId id="375" r:id="rId122"/>
    <p:sldId id="376" r:id="rId123"/>
    <p:sldId id="377" r:id="rId124"/>
    <p:sldId id="378" r:id="rId125"/>
    <p:sldId id="433" r:id="rId126"/>
    <p:sldId id="434" r:id="rId127"/>
  </p:sldIdLst>
  <p:sldSz cx="9144000" cy="6858000" type="screen4x3"/>
  <p:notesSz cx="6858000" cy="9144000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8" autoAdjust="0"/>
    <p:restoredTop sz="94660"/>
  </p:normalViewPr>
  <p:slideViewPr>
    <p:cSldViewPr>
      <p:cViewPr varScale="1">
        <p:scale>
          <a:sx n="114" d="100"/>
          <a:sy n="114" d="100"/>
        </p:scale>
        <p:origin x="15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C7F2D-310A-4080-B4C0-B75626F3D04C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045DE-114A-4F12-A139-4758495EF6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53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6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90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94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B5B53-3454-4C9C-8D94-61CBB0D3A7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95CA2-A38B-4FE8-835E-88E6E5A33A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14756-5A2D-41F9-BEB6-BE672DCBAE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52927-B1BC-4050-83BA-2799BD80A98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25D80-1299-4AC4-8038-29044D9B80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BBFF-B9E5-4063-972A-282349588F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DE57E-EC1C-40F6-A0F6-5AE1DFCD25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0CA32-18A9-47A0-9E7F-270F6B9427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3695-5D10-4E01-ABD8-DA4AD9C989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78776-854E-4DC5-B6F3-C760510902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380D5-86FC-47D6-B60A-9EB74DA926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603E2F-9375-4365-80A3-49F47B29BA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chemeClr val="tx1"/>
                </a:solidFill>
              </a:rPr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933825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4000" b="1"/>
              <a:t>Cursus 2 – Module 7</a:t>
            </a:r>
          </a:p>
          <a:p>
            <a:pPr eaLnBrk="1" hangingPunct="1">
              <a:lnSpc>
                <a:spcPct val="80000"/>
              </a:lnSpc>
            </a:pPr>
            <a:endParaRPr lang="nl-NL" sz="4000" b="1"/>
          </a:p>
          <a:p>
            <a:pPr eaLnBrk="1" hangingPunct="1">
              <a:lnSpc>
                <a:spcPct val="80000"/>
              </a:lnSpc>
            </a:pPr>
            <a:r>
              <a:rPr lang="nl-NL" sz="3600"/>
              <a:t>Dag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cxnSp>
        <p:nvCxnSpPr>
          <p:cNvPr id="7172" name="Rechte verbindingslijn 4"/>
          <p:cNvCxnSpPr>
            <a:cxnSpLocks noChangeShapeType="1"/>
          </p:cNvCxnSpPr>
          <p:nvPr/>
        </p:nvCxnSpPr>
        <p:spPr bwMode="auto">
          <a:xfrm flipV="1">
            <a:off x="971550" y="3789363"/>
            <a:ext cx="6769100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63938" y="5661025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de lijn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3488" y="5661025"/>
            <a:ext cx="662305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tomaat – de tomaten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9876" name="Picture 5" descr="tomaten-gr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6732587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59113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worst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0900" name="Picture 4" descr="worst%20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69850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71775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blazen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1924" name="Picture 4" descr="blaz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7625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321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koken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2948" name="Picture 4" descr="koken-t65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3897312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00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opscheppen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3972" name="Picture 4" descr="Untitle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6913562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49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4996" name="Afbeelding 3" descr="reepjes%20snijd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559675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35375" y="5661025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snijden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 dirty="0"/>
              <a:t>         roeren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6020" name="Picture 4" descr="roerenIn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6165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 dirty="0"/>
              <a:t>       (groenten) wassen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7044" name="Picture 4" descr="3892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6327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43213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een scherp mes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8068" name="Picture 4" descr="75_universeel-mes-japan-chef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91059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480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hoeveel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9092" name="Picture 4" descr="hoeveel-slakken-b34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0"/>
            <a:ext cx="3770312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kassa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8" name="Picture 4" descr="kas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1625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43213" y="5732463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heet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0116" name="Afbeelding 5" descr="heet%20et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4192587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911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aanrecht			</a:t>
            </a:r>
          </a:p>
          <a:p>
            <a:pPr>
              <a:buFontTx/>
              <a:buNone/>
            </a:pPr>
            <a:r>
              <a:rPr lang="nl-NL"/>
              <a:t>de pan					</a:t>
            </a:r>
          </a:p>
          <a:p>
            <a:pPr>
              <a:buFontTx/>
              <a:buNone/>
            </a:pPr>
            <a:r>
              <a:rPr lang="nl-NL"/>
              <a:t>de soepkom			</a:t>
            </a:r>
          </a:p>
          <a:p>
            <a:pPr>
              <a:buFontTx/>
              <a:buNone/>
            </a:pPr>
            <a:r>
              <a:rPr lang="nl-NL"/>
              <a:t>het stuk				</a:t>
            </a:r>
          </a:p>
          <a:p>
            <a:pPr>
              <a:buFontTx/>
              <a:buNone/>
            </a:pPr>
            <a:r>
              <a:rPr lang="nl-NL"/>
              <a:t>de tomaat		</a:t>
            </a:r>
          </a:p>
          <a:p>
            <a:pPr>
              <a:buFontTx/>
              <a:buNone/>
            </a:pPr>
            <a:r>
              <a:rPr lang="nl-NL"/>
              <a:t>de worst			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921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aanrecht			de aanrechten</a:t>
            </a:r>
          </a:p>
          <a:p>
            <a:pPr>
              <a:buFontTx/>
              <a:buNone/>
            </a:pPr>
            <a:r>
              <a:rPr lang="nl-NL"/>
              <a:t>de pan				de pannen	</a:t>
            </a:r>
          </a:p>
          <a:p>
            <a:pPr>
              <a:buFontTx/>
              <a:buNone/>
            </a:pPr>
            <a:r>
              <a:rPr lang="nl-NL"/>
              <a:t>de soepkom			de soepkommen</a:t>
            </a:r>
          </a:p>
          <a:p>
            <a:pPr>
              <a:buFontTx/>
              <a:buNone/>
            </a:pPr>
            <a:r>
              <a:rPr lang="nl-NL"/>
              <a:t>het stuk				de stukken</a:t>
            </a:r>
          </a:p>
          <a:p>
            <a:pPr>
              <a:buFontTx/>
              <a:buNone/>
            </a:pPr>
            <a:r>
              <a:rPr lang="nl-NL"/>
              <a:t>de tomaat				de tomaten</a:t>
            </a:r>
          </a:p>
          <a:p>
            <a:pPr>
              <a:buFontTx/>
              <a:buNone/>
            </a:pPr>
            <a:r>
              <a:rPr lang="nl-NL"/>
              <a:t>de worst				de worsten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931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soeplepel			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942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soeplepel			de soeplepels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nl-NL" sz="3200" dirty="0" err="1"/>
              <a:t>Persoonsaanduidende</a:t>
            </a:r>
            <a:r>
              <a:rPr lang="nl-NL" sz="3200" dirty="0"/>
              <a:t> 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nl-NL" u="sng" dirty="0"/>
              <a:t>Wat gaan we doen? Mix en ruil</a:t>
            </a:r>
          </a:p>
          <a:p>
            <a:r>
              <a:rPr lang="nl-NL" dirty="0"/>
              <a:t>De kinderen lopen rond met een woordkaartje van de dag (soep maken)</a:t>
            </a:r>
          </a:p>
          <a:p>
            <a:r>
              <a:rPr lang="nl-NL" dirty="0"/>
              <a:t>Ze geven een high five en eerste leerling zegt: Hoi, ik heb…(woord van het kaartje)</a:t>
            </a:r>
          </a:p>
          <a:p>
            <a:r>
              <a:rPr lang="nl-NL" dirty="0"/>
              <a:t>Tweede leerling zegt: ik heb….</a:t>
            </a:r>
          </a:p>
          <a:p>
            <a:r>
              <a:rPr lang="nl-NL" dirty="0"/>
              <a:t>Herhalen de zin van de ander met </a:t>
            </a:r>
            <a:r>
              <a:rPr lang="nl-NL" dirty="0" err="1"/>
              <a:t>pers.aand.woord</a:t>
            </a:r>
            <a:r>
              <a:rPr lang="nl-NL" dirty="0"/>
              <a:t>: jij hebt…. </a:t>
            </a:r>
          </a:p>
          <a:p>
            <a:r>
              <a:rPr lang="nl-NL" dirty="0"/>
              <a:t>Kaartjes ruilen en doorgaan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315029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58933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5</a:t>
            </a:r>
          </a:p>
        </p:txBody>
      </p:sp>
      <p:sp>
        <p:nvSpPr>
          <p:cNvPr id="952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soep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pan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worst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blazen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roeren</a:t>
            </a:r>
          </a:p>
        </p:txBody>
      </p:sp>
      <p:pic>
        <p:nvPicPr>
          <p:cNvPr id="4" name="Picture 4" descr="groe-so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898552"/>
            <a:ext cx="3383905" cy="338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8251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i="1" u="sng"/>
              <a:t>Er is er één jarig!</a:t>
            </a:r>
            <a:endParaRPr lang="nl-NL"/>
          </a:p>
        </p:txBody>
      </p:sp>
      <p:sp>
        <p:nvSpPr>
          <p:cNvPr id="962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i="1"/>
              <a:t>	</a:t>
            </a:r>
            <a:r>
              <a:rPr lang="nl-NL"/>
              <a:t>er is er één Jarig, hoera hoera </a:t>
            </a:r>
            <a:br>
              <a:rPr lang="nl-NL"/>
            </a:br>
            <a:r>
              <a:rPr lang="nl-NL"/>
              <a:t>dat kun je wel zien, dat is hij/zij </a:t>
            </a:r>
            <a:br>
              <a:rPr lang="nl-NL"/>
            </a:br>
            <a:r>
              <a:rPr lang="nl-NL"/>
              <a:t>dat vinden wij allen zo prettig, ja ja </a:t>
            </a:r>
            <a:br>
              <a:rPr lang="nl-NL"/>
            </a:br>
            <a:r>
              <a:rPr lang="nl-NL"/>
              <a:t>en daarom zingen wij blij </a:t>
            </a:r>
            <a:br>
              <a:rPr lang="nl-NL"/>
            </a:br>
            <a:r>
              <a:rPr lang="nl-NL"/>
              <a:t>hij/zij leve lang, hoera hoera </a:t>
            </a:r>
            <a:br>
              <a:rPr lang="nl-NL"/>
            </a:br>
            <a:r>
              <a:rPr lang="nl-NL"/>
              <a:t>hij/zij leve lang, hoera hoera </a:t>
            </a:r>
            <a:br>
              <a:rPr lang="nl-NL"/>
            </a:br>
            <a:r>
              <a:rPr lang="nl-NL"/>
              <a:t>hij/zij leve lang, hoera hoera </a:t>
            </a:r>
            <a:br>
              <a:rPr lang="nl-NL"/>
            </a:br>
            <a:r>
              <a:rPr lang="nl-NL"/>
              <a:t> </a:t>
            </a:r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243" name="Tijdelijke aanduiding voor inhoud 3" descr="104917700b80b002a44a2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458325" cy="5013325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68538" y="5661025"/>
            <a:ext cx="51831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een pond = 500 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i="1" u="sng"/>
              <a:t>Lang zal ze leven</a:t>
            </a:r>
            <a:endParaRPr lang="nl-NL"/>
          </a:p>
        </p:txBody>
      </p:sp>
      <p:sp>
        <p:nvSpPr>
          <p:cNvPr id="972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i="1"/>
              <a:t>	</a:t>
            </a:r>
            <a:r>
              <a:rPr lang="nl-NL"/>
              <a:t>lang zal ze leven, lang zal ze leven </a:t>
            </a:r>
            <a:br>
              <a:rPr lang="nl-NL"/>
            </a:br>
            <a:r>
              <a:rPr lang="nl-NL"/>
              <a:t>lang zal ze leven in de gloria </a:t>
            </a:r>
            <a:br>
              <a:rPr lang="nl-NL"/>
            </a:br>
            <a:r>
              <a:rPr lang="nl-NL"/>
              <a:t>in de gloria </a:t>
            </a:r>
            <a:br>
              <a:rPr lang="nl-NL"/>
            </a:br>
            <a:r>
              <a:rPr lang="nl-NL"/>
              <a:t>in de gloria </a:t>
            </a:r>
            <a:br>
              <a:rPr lang="nl-NL"/>
            </a:br>
            <a:r>
              <a:rPr lang="nl-NL"/>
              <a:t>hieperdepiep hoera </a:t>
            </a:r>
            <a:br>
              <a:rPr lang="nl-NL"/>
            </a:br>
            <a:r>
              <a:rPr lang="nl-NL"/>
              <a:t>  </a:t>
            </a:r>
            <a:br>
              <a:rPr lang="nl-NL"/>
            </a:br>
            <a:r>
              <a:rPr lang="nl-NL"/>
              <a:t> </a:t>
            </a:r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 INGEN</a:t>
            </a:r>
          </a:p>
        </p:txBody>
      </p:sp>
      <p:sp>
        <p:nvSpPr>
          <p:cNvPr id="983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deuk</a:t>
            </a:r>
          </a:p>
          <a:p>
            <a:pPr eaLnBrk="1" hangingPunct="1">
              <a:buFontTx/>
              <a:buNone/>
            </a:pPr>
            <a:r>
              <a:rPr lang="nl-NL"/>
              <a:t>neus</a:t>
            </a:r>
          </a:p>
          <a:p>
            <a:pPr eaLnBrk="1" hangingPunct="1">
              <a:buFontTx/>
              <a:buNone/>
            </a:pPr>
            <a:r>
              <a:rPr lang="nl-NL"/>
              <a:t>reus</a:t>
            </a:r>
          </a:p>
          <a:p>
            <a:pPr eaLnBrk="1" hangingPunct="1">
              <a:buFontTx/>
              <a:buNone/>
            </a:pPr>
            <a:r>
              <a:rPr lang="nl-NL"/>
              <a:t>leuk</a:t>
            </a:r>
          </a:p>
          <a:p>
            <a:pPr eaLnBrk="1" hangingPunct="1">
              <a:buFontTx/>
              <a:buNone/>
            </a:pPr>
            <a:r>
              <a:rPr lang="nl-NL"/>
              <a:t>keus</a:t>
            </a:r>
          </a:p>
          <a:p>
            <a:pPr eaLnBrk="1" hangingPunct="1">
              <a:buFontTx/>
              <a:buNone/>
            </a:pPr>
            <a:r>
              <a:rPr lang="nl-NL"/>
              <a:t>peuk</a:t>
            </a:r>
          </a:p>
          <a:p>
            <a:pPr eaLnBrk="1" hangingPunct="1"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</a:t>
            </a:r>
          </a:p>
        </p:txBody>
      </p:sp>
      <p:sp>
        <p:nvSpPr>
          <p:cNvPr id="993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nl-NL"/>
              <a:t>uur</a:t>
            </a:r>
          </a:p>
          <a:p>
            <a:pPr marL="0" indent="0" eaLnBrk="1" hangingPunct="1">
              <a:buFontTx/>
              <a:buNone/>
            </a:pPr>
            <a:r>
              <a:rPr lang="nl-NL"/>
              <a:t>muur</a:t>
            </a:r>
          </a:p>
          <a:p>
            <a:pPr marL="0" indent="0" eaLnBrk="1" hangingPunct="1">
              <a:buFontTx/>
              <a:buNone/>
            </a:pPr>
            <a:r>
              <a:rPr lang="nl-NL"/>
              <a:t>duur</a:t>
            </a:r>
          </a:p>
          <a:p>
            <a:pPr marL="0" indent="0" eaLnBrk="1" hangingPunct="1">
              <a:buFontTx/>
              <a:buNone/>
            </a:pPr>
            <a:r>
              <a:rPr lang="nl-NL"/>
              <a:t>zuur</a:t>
            </a:r>
          </a:p>
          <a:p>
            <a:pPr marL="0" indent="0" eaLnBrk="1" hangingPunct="1">
              <a:buFontTx/>
              <a:buNone/>
            </a:pPr>
            <a:r>
              <a:rPr lang="nl-NL"/>
              <a:t>kuur</a:t>
            </a:r>
          </a:p>
          <a:p>
            <a:pPr marL="0" indent="0" eaLnBrk="1" hangingPunct="1">
              <a:buFontTx/>
              <a:buNone/>
            </a:pPr>
            <a:r>
              <a:rPr lang="nl-NL"/>
              <a:t>stuur</a:t>
            </a:r>
          </a:p>
          <a:p>
            <a:pPr marL="0" indent="0" eaLnBrk="1" hangingPunct="1">
              <a:buFontTx/>
              <a:buNone/>
            </a:pPr>
            <a:r>
              <a:rPr lang="nl-NL"/>
              <a:t>uur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</a:t>
            </a:r>
          </a:p>
        </p:txBody>
      </p:sp>
      <p:sp>
        <p:nvSpPr>
          <p:cNvPr id="1003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nl-NL"/>
              <a:t>put</a:t>
            </a:r>
          </a:p>
          <a:p>
            <a:pPr marL="0" indent="0" eaLnBrk="1" hangingPunct="1">
              <a:buFontTx/>
              <a:buNone/>
            </a:pPr>
            <a:r>
              <a:rPr lang="nl-NL"/>
              <a:t>muts</a:t>
            </a:r>
          </a:p>
          <a:p>
            <a:pPr marL="0" indent="0" eaLnBrk="1" hangingPunct="1">
              <a:buFontTx/>
              <a:buNone/>
            </a:pPr>
            <a:r>
              <a:rPr lang="nl-NL"/>
              <a:t>ruk</a:t>
            </a:r>
          </a:p>
          <a:p>
            <a:pPr marL="0" indent="0" eaLnBrk="1" hangingPunct="1">
              <a:buFontTx/>
              <a:buNone/>
            </a:pPr>
            <a:r>
              <a:rPr lang="nl-NL"/>
              <a:t>stuk</a:t>
            </a:r>
          </a:p>
          <a:p>
            <a:pPr marL="0" indent="0" eaLnBrk="1" hangingPunct="1">
              <a:buFontTx/>
              <a:buNone/>
            </a:pPr>
            <a:r>
              <a:rPr lang="nl-NL"/>
              <a:t>prut</a:t>
            </a:r>
          </a:p>
          <a:p>
            <a:pPr marL="0" indent="0" eaLnBrk="1" hangingPunct="1">
              <a:buFontTx/>
              <a:buNone/>
            </a:pPr>
            <a:r>
              <a:rPr lang="nl-NL"/>
              <a:t>tut</a:t>
            </a:r>
          </a:p>
          <a:p>
            <a:pPr marL="0" indent="0" eaLnBrk="1" hangingPunct="1">
              <a:buFontTx/>
              <a:buNone/>
            </a:pPr>
            <a:r>
              <a:rPr lang="nl-NL"/>
              <a:t>hut</a:t>
            </a:r>
          </a:p>
          <a:p>
            <a:pPr marL="0" indent="0" eaLnBrk="1" hangingPunct="1">
              <a:buFontTx/>
              <a:buNone/>
            </a:pPr>
            <a:r>
              <a:rPr lang="nl-NL"/>
              <a:t>tulp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</a:t>
            </a:r>
          </a:p>
        </p:txBody>
      </p:sp>
      <p:sp>
        <p:nvSpPr>
          <p:cNvPr id="1013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/>
              <a:t>put</a:t>
            </a:r>
          </a:p>
          <a:p>
            <a:pPr eaLnBrk="1" hangingPunct="1">
              <a:buFontTx/>
              <a:buNone/>
            </a:pPr>
            <a:r>
              <a:rPr lang="nl-NL" sz="2400"/>
              <a:t>puur</a:t>
            </a:r>
          </a:p>
          <a:p>
            <a:pPr eaLnBrk="1" hangingPunct="1">
              <a:buFontTx/>
              <a:buNone/>
            </a:pPr>
            <a:r>
              <a:rPr lang="nl-NL" sz="2400"/>
              <a:t>duur</a:t>
            </a:r>
          </a:p>
          <a:p>
            <a:pPr eaLnBrk="1" hangingPunct="1">
              <a:buFontTx/>
              <a:buNone/>
            </a:pPr>
            <a:r>
              <a:rPr lang="nl-NL" sz="2400"/>
              <a:t>deur</a:t>
            </a:r>
          </a:p>
          <a:p>
            <a:pPr eaLnBrk="1" hangingPunct="1">
              <a:buFontTx/>
              <a:buNone/>
            </a:pPr>
            <a:r>
              <a:rPr lang="nl-NL" sz="2400"/>
              <a:t>ruk</a:t>
            </a:r>
          </a:p>
          <a:p>
            <a:pPr eaLnBrk="1" hangingPunct="1">
              <a:buFontTx/>
              <a:buNone/>
            </a:pPr>
            <a:r>
              <a:rPr lang="nl-NL" sz="2400"/>
              <a:t>reuk</a:t>
            </a:r>
          </a:p>
          <a:p>
            <a:pPr eaLnBrk="1" hangingPunct="1">
              <a:buFontTx/>
              <a:buNone/>
            </a:pPr>
            <a:r>
              <a:rPr lang="nl-NL" sz="2400"/>
              <a:t>muts</a:t>
            </a:r>
          </a:p>
          <a:p>
            <a:pPr eaLnBrk="1" hangingPunct="1">
              <a:buFontTx/>
              <a:buNone/>
            </a:pPr>
            <a:r>
              <a:rPr lang="nl-NL" sz="2400"/>
              <a:t>muur</a:t>
            </a:r>
          </a:p>
          <a:p>
            <a:pPr eaLnBrk="1" hangingPunct="1">
              <a:buFontTx/>
              <a:buNone/>
            </a:pPr>
            <a:r>
              <a:rPr lang="nl-NL" sz="2400"/>
              <a:t>stuur</a:t>
            </a:r>
          </a:p>
          <a:p>
            <a:pPr eaLnBrk="1" hangingPunct="1">
              <a:buFontTx/>
              <a:buNone/>
            </a:pPr>
            <a:r>
              <a:rPr lang="nl-NL" sz="2400"/>
              <a:t>neus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nl-NL" sz="4000" dirty="0"/>
              <a:t>Verkleinwoorden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r>
              <a:rPr lang="nl-NL" u="sng" dirty="0"/>
              <a:t>Wat gaan we doen? Tweetalcoach</a:t>
            </a:r>
          </a:p>
          <a:p>
            <a:r>
              <a:rPr lang="nl-NL" dirty="0"/>
              <a:t>Wat hebben we nodig? 3 balletjes (</a:t>
            </a:r>
            <a:r>
              <a:rPr lang="nl-NL" dirty="0" err="1"/>
              <a:t>oid</a:t>
            </a:r>
            <a:r>
              <a:rPr lang="nl-NL" dirty="0"/>
              <a:t>)</a:t>
            </a:r>
          </a:p>
          <a:p>
            <a:r>
              <a:rPr lang="nl-NL" dirty="0"/>
              <a:t>In tweetallen: </a:t>
            </a:r>
          </a:p>
          <a:p>
            <a:r>
              <a:rPr lang="nl-NL" dirty="0"/>
              <a:t>Ene leerling gooit de bal en zegt een woord met het lidwoord ervoor</a:t>
            </a:r>
          </a:p>
          <a:p>
            <a:r>
              <a:rPr lang="nl-NL" dirty="0"/>
              <a:t>Andere leerling vangt de en gooit deze terug; zegt dat het verkleinwoord van het eerder genoemde woord</a:t>
            </a:r>
          </a:p>
          <a:p>
            <a:r>
              <a:rPr lang="nl-NL" dirty="0"/>
              <a:t>Kan ook in kringvorm worden gedaan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332819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nl-NL" sz="3600" dirty="0" err="1"/>
              <a:t>Persoonsaanduidende</a:t>
            </a:r>
            <a:r>
              <a:rPr lang="nl-NL" sz="3600" dirty="0"/>
              <a:t> 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nl-NL" u="sng" dirty="0"/>
              <a:t>Wat gaan we doen? Kringactiviteit</a:t>
            </a:r>
          </a:p>
          <a:p>
            <a:r>
              <a:rPr lang="nl-NL" dirty="0"/>
              <a:t>Zelfde werkvorm als vorige dia </a:t>
            </a:r>
          </a:p>
          <a:p>
            <a:r>
              <a:rPr lang="nl-NL" dirty="0"/>
              <a:t>Eerste leerling maakt een zin met </a:t>
            </a:r>
            <a:r>
              <a:rPr lang="nl-NL" dirty="0">
                <a:solidFill>
                  <a:srgbClr val="FFFF00"/>
                </a:solidFill>
              </a:rPr>
              <a:t>wie</a:t>
            </a:r>
            <a:r>
              <a:rPr lang="nl-NL" dirty="0"/>
              <a:t>/</a:t>
            </a:r>
            <a:r>
              <a:rPr lang="nl-NL" dirty="0">
                <a:solidFill>
                  <a:srgbClr val="FF0000"/>
                </a:solidFill>
              </a:rPr>
              <a:t>doet </a:t>
            </a:r>
            <a:r>
              <a:rPr lang="nl-NL" dirty="0"/>
              <a:t>en gooit de bal naar een andere leerling</a:t>
            </a:r>
          </a:p>
          <a:p>
            <a:r>
              <a:rPr lang="nl-NL" dirty="0"/>
              <a:t>Volgende leerling herhaalt de zin maar vervangt het </a:t>
            </a:r>
            <a:r>
              <a:rPr lang="nl-NL" dirty="0">
                <a:solidFill>
                  <a:srgbClr val="FFFF00"/>
                </a:solidFill>
              </a:rPr>
              <a:t>wie</a:t>
            </a:r>
            <a:r>
              <a:rPr lang="nl-NL" dirty="0"/>
              <a:t> woord door een </a:t>
            </a:r>
            <a:r>
              <a:rPr lang="nl-NL" dirty="0" err="1"/>
              <a:t>persoonsaanduidend</a:t>
            </a:r>
            <a:r>
              <a:rPr lang="nl-NL" dirty="0"/>
              <a:t> woord. </a:t>
            </a:r>
          </a:p>
          <a:p>
            <a:r>
              <a:rPr lang="nl-NL" dirty="0" err="1"/>
              <a:t>Bijv</a:t>
            </a:r>
            <a:r>
              <a:rPr lang="nl-NL" dirty="0"/>
              <a:t>:    1. </a:t>
            </a:r>
            <a:r>
              <a:rPr lang="nl-NL" dirty="0">
                <a:solidFill>
                  <a:srgbClr val="FFFF00"/>
                </a:solidFill>
              </a:rPr>
              <a:t>de man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zit </a:t>
            </a:r>
            <a:r>
              <a:rPr lang="nl-NL" dirty="0"/>
              <a:t>  -   2. </a:t>
            </a:r>
            <a:r>
              <a:rPr lang="nl-NL" dirty="0">
                <a:solidFill>
                  <a:srgbClr val="FFFF00"/>
                </a:solidFill>
              </a:rPr>
              <a:t>hij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zit</a:t>
            </a:r>
          </a:p>
          <a:p>
            <a:r>
              <a:rPr lang="nl-NL" dirty="0"/>
              <a:t>De bal wordt weer gegooid met een nieuwe zin erbij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1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portemonnee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268" name="Picture 4" descr="geld_portemonnee_mu_16657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4168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verkoopster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4340" name="Picture 4" descr="mient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tomaten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3316" name="Picture 4" descr="tomaten-gr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669766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 dirty="0"/>
              <a:t>         de weegschaal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5364" name="Picture 4" descr="48325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68770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00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winkel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6388" name="Picture 5" descr="winke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307262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76600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 dirty="0"/>
              <a:t>     inpakken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7412" name="Picture 4" descr="inpakken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272337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8435" name="Tijdelijke aanduiding voor inhoud 3" descr="ESL%20display%20Pricer%20continuum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0"/>
            <a:ext cx="7559675" cy="486886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68538" y="5661025"/>
            <a:ext cx="65516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    kosten (wat kost het?)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586167"/>
            <a:ext cx="8229600" cy="4525963"/>
          </a:xfrm>
        </p:spPr>
        <p:txBody>
          <a:bodyPr/>
          <a:lstStyle/>
          <a:p>
            <a:r>
              <a:rPr lang="nl-NL" dirty="0"/>
              <a:t>droevig</a:t>
            </a:r>
          </a:p>
          <a:p>
            <a:r>
              <a:rPr lang="nl-NL" dirty="0"/>
              <a:t>de brief</a:t>
            </a:r>
          </a:p>
          <a:p>
            <a:r>
              <a:rPr lang="nl-NL" dirty="0"/>
              <a:t>wegkruipen</a:t>
            </a:r>
          </a:p>
          <a:p>
            <a:r>
              <a:rPr lang="nl-NL" dirty="0"/>
              <a:t>eerder – later</a:t>
            </a:r>
          </a:p>
          <a:p>
            <a:r>
              <a:rPr lang="nl-NL" dirty="0"/>
              <a:t>vooruit - achteruit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Picture 4" descr="dyn002_original_300_321_pjpeg_2552952_bee0282a6731a0f31be354745acef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18370"/>
            <a:ext cx="2626639" cy="28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786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9459" name="Tijdelijke aanduiding voor inhoud 3" descr="boodschappen doe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0"/>
            <a:ext cx="5832475" cy="5210175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68538" y="5661025"/>
            <a:ext cx="54721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     boodschappen doen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 dirty="0">
                <a:solidFill>
                  <a:srgbClr val="FF0000"/>
                </a:solidFill>
              </a:rPr>
              <a:t>          het </a:t>
            </a:r>
            <a:r>
              <a:rPr lang="nl-NL" sz="2800" dirty="0"/>
              <a:t>geld (betalen)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0484" name="Picture 4" descr="g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6985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9878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 dirty="0"/>
              <a:t>           betalen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1508" name="Picture 5" descr="vinger_ah_2577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7142163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/>
              <a:t>VERKOPEN</a:t>
            </a:r>
          </a:p>
        </p:txBody>
      </p:sp>
      <p:pic>
        <p:nvPicPr>
          <p:cNvPr id="22532" name="Afbeelding 3" descr="bo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45172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68538" y="5661025"/>
            <a:ext cx="59753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(groenten en fruit) verkopen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3555" name="Tijdelijke aanduiding voor inhoud 3" descr="home_jong_ou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0"/>
            <a:ext cx="5183188" cy="5184775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492500" y="5699125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jong - 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BESTELLEN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dirty="0"/>
          </a:p>
          <a:p>
            <a:pPr eaLnBrk="1" hangingPunct="1">
              <a:buFontTx/>
              <a:buNone/>
            </a:pPr>
            <a:r>
              <a:rPr lang="nl-NL" dirty="0"/>
              <a:t>een pond tomaten alstublieft.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BETALEN</a:t>
            </a:r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dirty="0"/>
          </a:p>
          <a:p>
            <a:pPr eaLnBrk="1" hangingPunct="1">
              <a:buFontTx/>
              <a:buNone/>
            </a:pPr>
            <a:r>
              <a:rPr lang="nl-NL" dirty="0"/>
              <a:t>hoeveel kost het?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BEDANKEN</a:t>
            </a:r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dirty="0"/>
          </a:p>
          <a:p>
            <a:pPr eaLnBrk="1" hangingPunct="1">
              <a:buFontTx/>
              <a:buNone/>
            </a:pPr>
            <a:r>
              <a:rPr lang="nl-NL" dirty="0"/>
              <a:t>dank je wel.</a:t>
            </a:r>
          </a:p>
          <a:p>
            <a:pPr eaLnBrk="1" hangingPunct="1"/>
            <a:endParaRPr lang="nl-NL" dirty="0"/>
          </a:p>
          <a:p>
            <a:pPr eaLnBrk="1" hangingPunct="1">
              <a:buFontTx/>
              <a:buNone/>
            </a:pPr>
            <a:r>
              <a:rPr lang="nl-NL" dirty="0"/>
              <a:t>dank u wel.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GROETEN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dirty="0"/>
          </a:p>
          <a:p>
            <a:pPr eaLnBrk="1" hangingPunct="1">
              <a:buFontTx/>
              <a:buNone/>
            </a:pPr>
            <a:r>
              <a:rPr lang="nl-NL" dirty="0"/>
              <a:t>dag</a:t>
            </a:r>
          </a:p>
          <a:p>
            <a:pPr eaLnBrk="1" hangingPunct="1">
              <a:buFontTx/>
              <a:buNone/>
            </a:pPr>
            <a:r>
              <a:rPr lang="nl-NL" dirty="0"/>
              <a:t>goede morgen</a:t>
            </a:r>
          </a:p>
          <a:p>
            <a:pPr eaLnBrk="1" hangingPunct="1">
              <a:buFontTx/>
              <a:buNone/>
            </a:pPr>
            <a:r>
              <a:rPr lang="nl-NL" dirty="0"/>
              <a:t>goedemiddag</a:t>
            </a:r>
          </a:p>
          <a:p>
            <a:pPr eaLnBrk="1" hangingPunct="1">
              <a:buFontTx/>
              <a:buNone/>
            </a:pPr>
            <a:r>
              <a:rPr lang="nl-NL" dirty="0" err="1"/>
              <a:t>goedeavond</a:t>
            </a:r>
            <a:endParaRPr lang="nl-N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banaan</a:t>
            </a:r>
          </a:p>
          <a:p>
            <a:pPr>
              <a:buFontTx/>
              <a:buNone/>
            </a:pPr>
            <a:r>
              <a:rPr lang="nl-NL"/>
              <a:t>de boodschappentas</a:t>
            </a:r>
          </a:p>
          <a:p>
            <a:pPr>
              <a:buFontTx/>
              <a:buNone/>
            </a:pPr>
            <a:r>
              <a:rPr lang="nl-NL"/>
              <a:t>de lijn</a:t>
            </a:r>
          </a:p>
          <a:p>
            <a:pPr>
              <a:buFontTx/>
              <a:buNone/>
            </a:pPr>
            <a:r>
              <a:rPr lang="nl-NL"/>
              <a:t>de weegschaal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           woord van de dag:  de winkel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1196752"/>
            <a:ext cx="4968552" cy="377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0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1600200"/>
            <a:ext cx="8964612" cy="4525963"/>
          </a:xfrm>
        </p:spPr>
        <p:txBody>
          <a:bodyPr/>
          <a:lstStyle/>
          <a:p>
            <a:pPr>
              <a:buFontTx/>
              <a:buNone/>
            </a:pPr>
            <a:r>
              <a:rPr lang="nl-NL"/>
              <a:t>de banaan			de bananen</a:t>
            </a:r>
          </a:p>
          <a:p>
            <a:pPr>
              <a:buFontTx/>
              <a:buNone/>
            </a:pPr>
            <a:r>
              <a:rPr lang="nl-NL"/>
              <a:t>de boodschappentas	de booschappentassen</a:t>
            </a:r>
          </a:p>
          <a:p>
            <a:pPr>
              <a:buFontTx/>
              <a:buNone/>
            </a:pPr>
            <a:r>
              <a:rPr lang="nl-NL"/>
              <a:t>de lijn				de lijnen</a:t>
            </a:r>
          </a:p>
          <a:p>
            <a:pPr>
              <a:buFontTx/>
              <a:buNone/>
            </a:pPr>
            <a:r>
              <a:rPr lang="nl-NL"/>
              <a:t>de weegschaal			de weegschalen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kassa</a:t>
            </a:r>
          </a:p>
          <a:p>
            <a:pPr>
              <a:buFontTx/>
              <a:buNone/>
            </a:pPr>
            <a:r>
              <a:rPr lang="nl-NL"/>
              <a:t>het nummer</a:t>
            </a:r>
          </a:p>
          <a:p>
            <a:pPr>
              <a:buFontTx/>
              <a:buNone/>
            </a:pPr>
            <a:r>
              <a:rPr lang="nl-NL"/>
              <a:t>de paprika</a:t>
            </a:r>
          </a:p>
          <a:p>
            <a:pPr>
              <a:buFontTx/>
              <a:buNone/>
            </a:pPr>
            <a:r>
              <a:rPr lang="nl-NL"/>
              <a:t>de verkoopster</a:t>
            </a:r>
          </a:p>
          <a:p>
            <a:pPr>
              <a:buFontTx/>
              <a:buNone/>
            </a:pPr>
            <a:r>
              <a:rPr lang="nl-NL"/>
              <a:t>de winkel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kassa			de kassa’s</a:t>
            </a:r>
          </a:p>
          <a:p>
            <a:pPr>
              <a:buFontTx/>
              <a:buNone/>
            </a:pPr>
            <a:r>
              <a:rPr lang="nl-NL"/>
              <a:t>het nummer		de nummers</a:t>
            </a:r>
          </a:p>
          <a:p>
            <a:pPr>
              <a:buFontTx/>
              <a:buNone/>
            </a:pPr>
            <a:r>
              <a:rPr lang="nl-NL"/>
              <a:t>de paprika		de paprika’s</a:t>
            </a:r>
          </a:p>
          <a:p>
            <a:pPr>
              <a:buFontTx/>
              <a:buNone/>
            </a:pPr>
            <a:r>
              <a:rPr lang="nl-NL"/>
              <a:t>de verkoopster		de verkoopsters</a:t>
            </a:r>
          </a:p>
          <a:p>
            <a:pPr>
              <a:buFontTx/>
              <a:buNone/>
            </a:pPr>
            <a:r>
              <a:rPr lang="nl-NL"/>
              <a:t>de winkel			de winkels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 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374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49978"/>
          </a:xfrm>
        </p:spPr>
        <p:txBody>
          <a:bodyPr/>
          <a:lstStyle/>
          <a:p>
            <a:r>
              <a:rPr lang="nl-NL" sz="3600" dirty="0"/>
              <a:t>Zinnen meer zinsdelen, werkw.tt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/>
              <a:t>Wat gaan we doen? Tweegesprek op tijd</a:t>
            </a:r>
          </a:p>
          <a:p>
            <a:r>
              <a:rPr lang="nl-NL" dirty="0"/>
              <a:t>Leerkracht maakt tweetallen</a:t>
            </a:r>
          </a:p>
          <a:p>
            <a:r>
              <a:rPr lang="nl-NL" dirty="0"/>
              <a:t>Ene leerling vertelt binnen vastgestelde tijd een verhaaltje over naar de markt gaan (wat zie je, wat koop je </a:t>
            </a:r>
            <a:r>
              <a:rPr lang="nl-NL" dirty="0" err="1"/>
              <a:t>etc</a:t>
            </a:r>
            <a:r>
              <a:rPr lang="nl-NL" dirty="0"/>
              <a:t>)</a:t>
            </a:r>
          </a:p>
          <a:p>
            <a:r>
              <a:rPr lang="nl-NL" dirty="0"/>
              <a:t>De andere leerling vertelt daarna over naar de winkel gaan</a:t>
            </a:r>
          </a:p>
          <a:p>
            <a:r>
              <a:rPr lang="nl-NL" dirty="0"/>
              <a:t>Leerlingen coachen als ze een foutje horen</a:t>
            </a:r>
          </a:p>
        </p:txBody>
      </p:sp>
    </p:spTree>
    <p:extLst>
      <p:ext uri="{BB962C8B-B14F-4D97-AF65-F5344CB8AC3E}">
        <p14:creationId xmlns:p14="http://schemas.microsoft.com/office/powerpoint/2010/main" val="2970029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080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2</a:t>
            </a:r>
          </a:p>
        </p:txBody>
      </p:sp>
      <p:sp>
        <p:nvSpPr>
          <p:cNvPr id="327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/>
              <a:t>ZIE VOOR WOORDEN OOK DAG 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winkel</a:t>
            </a:r>
          </a:p>
          <a:p>
            <a:r>
              <a:rPr lang="nl-NL" dirty="0"/>
              <a:t>de boodschappentas</a:t>
            </a:r>
          </a:p>
          <a:p>
            <a:r>
              <a:rPr lang="nl-NL" dirty="0"/>
              <a:t>de portemonnee</a:t>
            </a:r>
          </a:p>
          <a:p>
            <a:r>
              <a:rPr lang="nl-NL" dirty="0"/>
              <a:t>de weegschaal</a:t>
            </a:r>
          </a:p>
          <a:p>
            <a:r>
              <a:rPr lang="nl-NL" dirty="0"/>
              <a:t>de verkoopster</a:t>
            </a:r>
          </a:p>
          <a:p>
            <a:r>
              <a:rPr lang="nl-NL" dirty="0"/>
              <a:t>betalen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34" y="3789040"/>
            <a:ext cx="3044775" cy="23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7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3145945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/>
              <a:t>DE KLANT</a:t>
            </a:r>
          </a:p>
        </p:txBody>
      </p:sp>
      <p:pic>
        <p:nvPicPr>
          <p:cNvPr id="33796" name="Afbeelding 3" descr="eerste-klant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83431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16238" y="56451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de klant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drop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124" name="Picture 4" descr="EtenD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292725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KLANKOEFENINGEN</a:t>
            </a:r>
          </a:p>
        </p:txBody>
      </p:sp>
      <p:sp>
        <p:nvSpPr>
          <p:cNvPr id="983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deuk</a:t>
            </a:r>
          </a:p>
          <a:p>
            <a:pPr eaLnBrk="1" hangingPunct="1">
              <a:buFontTx/>
              <a:buNone/>
            </a:pPr>
            <a:r>
              <a:rPr lang="nl-NL"/>
              <a:t>neus</a:t>
            </a:r>
          </a:p>
          <a:p>
            <a:pPr eaLnBrk="1" hangingPunct="1">
              <a:buFontTx/>
              <a:buNone/>
            </a:pPr>
            <a:r>
              <a:rPr lang="nl-NL"/>
              <a:t>reus</a:t>
            </a:r>
          </a:p>
          <a:p>
            <a:pPr eaLnBrk="1" hangingPunct="1">
              <a:buFontTx/>
              <a:buNone/>
            </a:pPr>
            <a:r>
              <a:rPr lang="nl-NL"/>
              <a:t>leuk</a:t>
            </a:r>
          </a:p>
          <a:p>
            <a:pPr eaLnBrk="1" hangingPunct="1">
              <a:buFontTx/>
              <a:buNone/>
            </a:pPr>
            <a:r>
              <a:rPr lang="nl-NL"/>
              <a:t>keus</a:t>
            </a:r>
          </a:p>
          <a:p>
            <a:pPr eaLnBrk="1" hangingPunct="1">
              <a:buFontTx/>
              <a:buNone/>
            </a:pPr>
            <a:r>
              <a:rPr lang="nl-NL"/>
              <a:t>peuk</a:t>
            </a:r>
          </a:p>
          <a:p>
            <a:pPr eaLnBrk="1" hangingPunct="1">
              <a:buFontTx/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99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</a:t>
            </a:r>
          </a:p>
        </p:txBody>
      </p:sp>
      <p:sp>
        <p:nvSpPr>
          <p:cNvPr id="993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nl-NL"/>
              <a:t>uur</a:t>
            </a:r>
          </a:p>
          <a:p>
            <a:pPr marL="0" indent="0" eaLnBrk="1" hangingPunct="1">
              <a:buFontTx/>
              <a:buNone/>
            </a:pPr>
            <a:r>
              <a:rPr lang="nl-NL"/>
              <a:t>muur</a:t>
            </a:r>
          </a:p>
          <a:p>
            <a:pPr marL="0" indent="0" eaLnBrk="1" hangingPunct="1">
              <a:buFontTx/>
              <a:buNone/>
            </a:pPr>
            <a:r>
              <a:rPr lang="nl-NL"/>
              <a:t>duur</a:t>
            </a:r>
          </a:p>
          <a:p>
            <a:pPr marL="0" indent="0" eaLnBrk="1" hangingPunct="1">
              <a:buFontTx/>
              <a:buNone/>
            </a:pPr>
            <a:r>
              <a:rPr lang="nl-NL"/>
              <a:t>zuur</a:t>
            </a:r>
          </a:p>
          <a:p>
            <a:pPr marL="0" indent="0" eaLnBrk="1" hangingPunct="1">
              <a:buFontTx/>
              <a:buNone/>
            </a:pPr>
            <a:r>
              <a:rPr lang="nl-NL"/>
              <a:t>kuur</a:t>
            </a:r>
          </a:p>
          <a:p>
            <a:pPr marL="0" indent="0" eaLnBrk="1" hangingPunct="1">
              <a:buFontTx/>
              <a:buNone/>
            </a:pPr>
            <a:r>
              <a:rPr lang="nl-NL"/>
              <a:t>stuur</a:t>
            </a:r>
          </a:p>
          <a:p>
            <a:pPr marL="0" indent="0" eaLnBrk="1" hangingPunct="1">
              <a:buFontTx/>
              <a:buNone/>
            </a:pPr>
            <a:r>
              <a:rPr lang="nl-NL"/>
              <a:t>uur</a:t>
            </a:r>
          </a:p>
        </p:txBody>
      </p:sp>
    </p:spTree>
    <p:extLst>
      <p:ext uri="{BB962C8B-B14F-4D97-AF65-F5344CB8AC3E}">
        <p14:creationId xmlns:p14="http://schemas.microsoft.com/office/powerpoint/2010/main" val="1467726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</a:t>
            </a:r>
          </a:p>
        </p:txBody>
      </p:sp>
      <p:sp>
        <p:nvSpPr>
          <p:cNvPr id="1003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nl-NL"/>
              <a:t>put</a:t>
            </a:r>
          </a:p>
          <a:p>
            <a:pPr marL="0" indent="0" eaLnBrk="1" hangingPunct="1">
              <a:buFontTx/>
              <a:buNone/>
            </a:pPr>
            <a:r>
              <a:rPr lang="nl-NL"/>
              <a:t>muts</a:t>
            </a:r>
          </a:p>
          <a:p>
            <a:pPr marL="0" indent="0" eaLnBrk="1" hangingPunct="1">
              <a:buFontTx/>
              <a:buNone/>
            </a:pPr>
            <a:r>
              <a:rPr lang="nl-NL"/>
              <a:t>ruk</a:t>
            </a:r>
          </a:p>
          <a:p>
            <a:pPr marL="0" indent="0" eaLnBrk="1" hangingPunct="1">
              <a:buFontTx/>
              <a:buNone/>
            </a:pPr>
            <a:r>
              <a:rPr lang="nl-NL"/>
              <a:t>stuk</a:t>
            </a:r>
          </a:p>
          <a:p>
            <a:pPr marL="0" indent="0" eaLnBrk="1" hangingPunct="1">
              <a:buFontTx/>
              <a:buNone/>
            </a:pPr>
            <a:r>
              <a:rPr lang="nl-NL"/>
              <a:t>prut</a:t>
            </a:r>
          </a:p>
          <a:p>
            <a:pPr marL="0" indent="0" eaLnBrk="1" hangingPunct="1">
              <a:buFontTx/>
              <a:buNone/>
            </a:pPr>
            <a:r>
              <a:rPr lang="nl-NL"/>
              <a:t>tut</a:t>
            </a:r>
          </a:p>
          <a:p>
            <a:pPr marL="0" indent="0" eaLnBrk="1" hangingPunct="1">
              <a:buFontTx/>
              <a:buNone/>
            </a:pPr>
            <a:r>
              <a:rPr lang="nl-NL"/>
              <a:t>hut</a:t>
            </a:r>
          </a:p>
          <a:p>
            <a:pPr marL="0" indent="0" eaLnBrk="1" hangingPunct="1">
              <a:buFontTx/>
              <a:buNone/>
            </a:pPr>
            <a:r>
              <a:rPr lang="nl-NL"/>
              <a:t>tulp</a:t>
            </a:r>
          </a:p>
        </p:txBody>
      </p:sp>
    </p:spTree>
    <p:extLst>
      <p:ext uri="{BB962C8B-B14F-4D97-AF65-F5344CB8AC3E}">
        <p14:creationId xmlns:p14="http://schemas.microsoft.com/office/powerpoint/2010/main" val="3766698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</a:t>
            </a:r>
          </a:p>
        </p:txBody>
      </p:sp>
      <p:sp>
        <p:nvSpPr>
          <p:cNvPr id="1013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/>
              <a:t>put</a:t>
            </a:r>
          </a:p>
          <a:p>
            <a:pPr eaLnBrk="1" hangingPunct="1">
              <a:buFontTx/>
              <a:buNone/>
            </a:pPr>
            <a:r>
              <a:rPr lang="nl-NL" sz="2400"/>
              <a:t>puur</a:t>
            </a:r>
          </a:p>
          <a:p>
            <a:pPr eaLnBrk="1" hangingPunct="1">
              <a:buFontTx/>
              <a:buNone/>
            </a:pPr>
            <a:r>
              <a:rPr lang="nl-NL" sz="2400"/>
              <a:t>duur</a:t>
            </a:r>
          </a:p>
          <a:p>
            <a:pPr eaLnBrk="1" hangingPunct="1">
              <a:buFontTx/>
              <a:buNone/>
            </a:pPr>
            <a:r>
              <a:rPr lang="nl-NL" sz="2400"/>
              <a:t>deur</a:t>
            </a:r>
          </a:p>
          <a:p>
            <a:pPr eaLnBrk="1" hangingPunct="1">
              <a:buFontTx/>
              <a:buNone/>
            </a:pPr>
            <a:r>
              <a:rPr lang="nl-NL" sz="2400"/>
              <a:t>ruk</a:t>
            </a:r>
          </a:p>
          <a:p>
            <a:pPr eaLnBrk="1" hangingPunct="1">
              <a:buFontTx/>
              <a:buNone/>
            </a:pPr>
            <a:r>
              <a:rPr lang="nl-NL" sz="2400"/>
              <a:t>reuk</a:t>
            </a:r>
          </a:p>
          <a:p>
            <a:pPr eaLnBrk="1" hangingPunct="1">
              <a:buFontTx/>
              <a:buNone/>
            </a:pPr>
            <a:r>
              <a:rPr lang="nl-NL" sz="2400"/>
              <a:t>muts</a:t>
            </a:r>
          </a:p>
          <a:p>
            <a:pPr eaLnBrk="1" hangingPunct="1">
              <a:buFontTx/>
              <a:buNone/>
            </a:pPr>
            <a:r>
              <a:rPr lang="nl-NL" sz="2400"/>
              <a:t>muur</a:t>
            </a:r>
          </a:p>
          <a:p>
            <a:pPr eaLnBrk="1" hangingPunct="1">
              <a:buFontTx/>
              <a:buNone/>
            </a:pPr>
            <a:r>
              <a:rPr lang="nl-NL" sz="2400"/>
              <a:t>stuur</a:t>
            </a:r>
          </a:p>
          <a:p>
            <a:pPr eaLnBrk="1" hangingPunct="1">
              <a:buFontTx/>
              <a:buNone/>
            </a:pPr>
            <a:r>
              <a:rPr lang="nl-NL" sz="2400"/>
              <a:t>neus</a:t>
            </a:r>
          </a:p>
        </p:txBody>
      </p:sp>
    </p:spTree>
    <p:extLst>
      <p:ext uri="{BB962C8B-B14F-4D97-AF65-F5344CB8AC3E}">
        <p14:creationId xmlns:p14="http://schemas.microsoft.com/office/powerpoint/2010/main" val="1169995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Hoor je  </a:t>
            </a:r>
            <a:r>
              <a:rPr lang="nl-NL" dirty="0">
                <a:solidFill>
                  <a:srgbClr val="00B050"/>
                </a:solidFill>
              </a:rPr>
              <a:t>u</a:t>
            </a:r>
            <a:r>
              <a:rPr lang="nl-NL" dirty="0">
                <a:solidFill>
                  <a:srgbClr val="FFC000"/>
                </a:solidFill>
              </a:rPr>
              <a:t> </a:t>
            </a:r>
            <a:r>
              <a:rPr lang="nl-NL" dirty="0"/>
              <a:t> of  </a:t>
            </a:r>
            <a:r>
              <a:rPr lang="nl-NL" dirty="0" err="1">
                <a:solidFill>
                  <a:srgbClr val="FFFF00"/>
                </a:solidFill>
              </a:rPr>
              <a:t>uu</a:t>
            </a:r>
            <a:r>
              <a:rPr lang="nl-NL" dirty="0">
                <a:solidFill>
                  <a:srgbClr val="FFFF00"/>
                </a:solidFill>
              </a:rPr>
              <a:t> 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 allemaal achter je stoel staan</a:t>
            </a:r>
          </a:p>
          <a:p>
            <a:r>
              <a:rPr lang="nl-NL" dirty="0"/>
              <a:t>Leerkracht zegt een woord met de </a:t>
            </a:r>
            <a:r>
              <a:rPr lang="nl-NL" dirty="0">
                <a:solidFill>
                  <a:srgbClr val="00B050"/>
                </a:solidFill>
              </a:rPr>
              <a:t>u</a:t>
            </a:r>
            <a:r>
              <a:rPr lang="nl-NL" dirty="0"/>
              <a:t> of de </a:t>
            </a:r>
            <a:r>
              <a:rPr lang="nl-NL" dirty="0" err="1">
                <a:solidFill>
                  <a:srgbClr val="FFFF00"/>
                </a:solidFill>
              </a:rPr>
              <a:t>uu</a:t>
            </a:r>
            <a:r>
              <a:rPr lang="nl-NL" dirty="0"/>
              <a:t> in het midden</a:t>
            </a:r>
          </a:p>
          <a:p>
            <a:r>
              <a:rPr lang="nl-NL" dirty="0"/>
              <a:t>Hoor je de </a:t>
            </a:r>
            <a:r>
              <a:rPr lang="nl-NL" dirty="0">
                <a:solidFill>
                  <a:srgbClr val="00B050"/>
                </a:solidFill>
              </a:rPr>
              <a:t>u</a:t>
            </a:r>
            <a:r>
              <a:rPr lang="nl-NL" dirty="0"/>
              <a:t>? Dat is een korte klank dus doe je je benen een klein beetje uit elkaar</a:t>
            </a:r>
          </a:p>
          <a:p>
            <a:r>
              <a:rPr lang="nl-NL" dirty="0"/>
              <a:t>Hoor je de </a:t>
            </a:r>
            <a:r>
              <a:rPr lang="nl-NL" dirty="0" err="1">
                <a:solidFill>
                  <a:srgbClr val="FFFF00"/>
                </a:solidFill>
              </a:rPr>
              <a:t>uu</a:t>
            </a:r>
            <a:r>
              <a:rPr lang="nl-NL" dirty="0"/>
              <a:t>? Dat is een lange klank dus doe je je benen ver uit elkaar</a:t>
            </a:r>
          </a:p>
        </p:txBody>
      </p:sp>
    </p:spTree>
    <p:extLst>
      <p:ext uri="{BB962C8B-B14F-4D97-AF65-F5344CB8AC3E}">
        <p14:creationId xmlns:p14="http://schemas.microsoft.com/office/powerpoint/2010/main" val="2400747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589588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ster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4820" name="Picture 4" descr="nl-kleurplaat-kleurplaten-foto-ster-p69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0"/>
            <a:ext cx="3836987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vierkant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5844" name="Picture 4" descr="rechthoekige-of-vierkant-oppervlak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54006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7675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vorm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6868" name="Picture 4" descr="600v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5888"/>
            <a:ext cx="60658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76600" y="5589588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vorm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7892" name="Picture 4" descr="120v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75057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9475" y="5589588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rond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8916" name="Picture 4" descr="r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164387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9475" y="5589588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banaan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076" name="Picture 4" descr="bana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666115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inpakken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9940" name="Picture 4" descr="inpakken-cade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55435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7675" y="5589588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kosten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0964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4767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19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banaan</a:t>
            </a:r>
          </a:p>
          <a:p>
            <a:pPr>
              <a:buFontTx/>
              <a:buNone/>
            </a:pPr>
            <a:r>
              <a:rPr lang="nl-NL"/>
              <a:t>de boodschappentas</a:t>
            </a:r>
          </a:p>
          <a:p>
            <a:pPr>
              <a:buFontTx/>
              <a:buNone/>
            </a:pPr>
            <a:r>
              <a:rPr lang="nl-NL"/>
              <a:t>de klant</a:t>
            </a:r>
          </a:p>
          <a:p>
            <a:pPr>
              <a:buFontTx/>
              <a:buNone/>
            </a:pPr>
            <a:r>
              <a:rPr lang="nl-NL"/>
              <a:t>de ster</a:t>
            </a:r>
          </a:p>
          <a:p>
            <a:pPr>
              <a:buFontTx/>
              <a:buNone/>
            </a:pPr>
            <a:r>
              <a:rPr lang="nl-NL"/>
              <a:t>het vierkant</a:t>
            </a:r>
          </a:p>
          <a:p>
            <a:pPr>
              <a:buFontTx/>
              <a:buNone/>
            </a:pPr>
            <a:r>
              <a:rPr lang="nl-NL"/>
              <a:t>de vorm</a:t>
            </a:r>
          </a:p>
          <a:p>
            <a:pPr>
              <a:buFontTx/>
              <a:buNone/>
            </a:pPr>
            <a:r>
              <a:rPr lang="nl-NL"/>
              <a:t>de weegschaal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3011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28775"/>
            <a:ext cx="9324975" cy="4525963"/>
          </a:xfrm>
        </p:spPr>
        <p:txBody>
          <a:bodyPr/>
          <a:lstStyle/>
          <a:p>
            <a:pPr>
              <a:buFontTx/>
              <a:buNone/>
            </a:pPr>
            <a:r>
              <a:rPr lang="nl-NL"/>
              <a:t>de banaan			de bananen</a:t>
            </a:r>
          </a:p>
          <a:p>
            <a:pPr>
              <a:buFontTx/>
              <a:buNone/>
            </a:pPr>
            <a:r>
              <a:rPr lang="nl-NL"/>
              <a:t>de boodschappentas	de boodschappentassen</a:t>
            </a:r>
          </a:p>
          <a:p>
            <a:pPr>
              <a:buFontTx/>
              <a:buNone/>
            </a:pPr>
            <a:r>
              <a:rPr lang="nl-NL"/>
              <a:t>de klant				de klanten</a:t>
            </a:r>
          </a:p>
          <a:p>
            <a:pPr>
              <a:buFontTx/>
              <a:buNone/>
            </a:pPr>
            <a:r>
              <a:rPr lang="nl-NL"/>
              <a:t>de ster				de sterren</a:t>
            </a:r>
          </a:p>
          <a:p>
            <a:pPr>
              <a:buFontTx/>
              <a:buNone/>
            </a:pPr>
            <a:r>
              <a:rPr lang="nl-NL"/>
              <a:t>het vierkant			de vierkanten</a:t>
            </a:r>
          </a:p>
          <a:p>
            <a:pPr>
              <a:buFontTx/>
              <a:buNone/>
            </a:pPr>
            <a:r>
              <a:rPr lang="nl-NL"/>
              <a:t>de vorm				de vormen</a:t>
            </a:r>
          </a:p>
          <a:p>
            <a:pPr>
              <a:buFontTx/>
              <a:buNone/>
            </a:pPr>
            <a:r>
              <a:rPr lang="nl-NL"/>
              <a:t>de weegschaal			de weegschalen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50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kassa</a:t>
            </a:r>
          </a:p>
          <a:p>
            <a:pPr>
              <a:buFontTx/>
              <a:buNone/>
            </a:pPr>
            <a:r>
              <a:rPr lang="nl-NL"/>
              <a:t>het nummer</a:t>
            </a:r>
          </a:p>
          <a:p>
            <a:pPr>
              <a:buFontTx/>
              <a:buNone/>
            </a:pPr>
            <a:r>
              <a:rPr lang="nl-NL"/>
              <a:t>de paprika</a:t>
            </a:r>
          </a:p>
          <a:p>
            <a:pPr>
              <a:buFontTx/>
              <a:buNone/>
            </a:pPr>
            <a:r>
              <a:rPr lang="nl-NL"/>
              <a:t>de portemonnee</a:t>
            </a:r>
          </a:p>
          <a:p>
            <a:pPr>
              <a:buFontTx/>
              <a:buNone/>
            </a:pPr>
            <a:r>
              <a:rPr lang="nl-NL"/>
              <a:t>de verkoopster</a:t>
            </a:r>
          </a:p>
          <a:p>
            <a:pPr>
              <a:buFontTx/>
              <a:buNone/>
            </a:pPr>
            <a:r>
              <a:rPr lang="nl-NL"/>
              <a:t>de winkel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60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kassa			de kassa’s</a:t>
            </a:r>
          </a:p>
          <a:p>
            <a:pPr>
              <a:buFontTx/>
              <a:buNone/>
            </a:pPr>
            <a:r>
              <a:rPr lang="nl-NL"/>
              <a:t>het nummer		de nummers</a:t>
            </a:r>
          </a:p>
          <a:p>
            <a:pPr>
              <a:buFontTx/>
              <a:buNone/>
            </a:pPr>
            <a:r>
              <a:rPr lang="nl-NL"/>
              <a:t>de paprika		de paprika’s</a:t>
            </a:r>
          </a:p>
          <a:p>
            <a:pPr>
              <a:buFontTx/>
              <a:buNone/>
            </a:pPr>
            <a:r>
              <a:rPr lang="nl-NL"/>
              <a:t>de portemonnee	de portemonnees</a:t>
            </a:r>
          </a:p>
          <a:p>
            <a:pPr>
              <a:buFontTx/>
              <a:buNone/>
            </a:pPr>
            <a:r>
              <a:rPr lang="nl-NL"/>
              <a:t>de verkoopster		de verkoopsters</a:t>
            </a:r>
          </a:p>
          <a:p>
            <a:pPr>
              <a:buFontTx/>
              <a:buNone/>
            </a:pPr>
            <a:r>
              <a:rPr lang="nl-NL"/>
              <a:t>de winkel			de winkels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nl-NL" sz="3200" dirty="0"/>
              <a:t>Verkleinwoorden / </a:t>
            </a:r>
            <a:r>
              <a:rPr lang="nl-NL" sz="3200" dirty="0" err="1"/>
              <a:t>lidw</a:t>
            </a:r>
            <a:r>
              <a:rPr lang="nl-NL" sz="3200" dirty="0"/>
              <a:t>. enk/mv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/>
          <a:lstStyle/>
          <a:p>
            <a:r>
              <a:rPr lang="nl-NL" u="sng" dirty="0"/>
              <a:t>Wat gaan we doen? Tweetalcoach</a:t>
            </a:r>
          </a:p>
          <a:p>
            <a:r>
              <a:rPr lang="nl-NL" dirty="0"/>
              <a:t>In tweetallen:</a:t>
            </a:r>
          </a:p>
          <a:p>
            <a:r>
              <a:rPr lang="nl-NL" dirty="0"/>
              <a:t>Kijk op de plaat van de winkel</a:t>
            </a:r>
          </a:p>
          <a:p>
            <a:pPr marL="0" indent="0">
              <a:buNone/>
            </a:pPr>
            <a:r>
              <a:rPr lang="nl-NL" dirty="0"/>
              <a:t>   (op de volgende 2 dia’s)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Eerste leerling maakt een zin: </a:t>
            </a:r>
          </a:p>
          <a:p>
            <a:pPr marL="0" indent="0">
              <a:buNone/>
            </a:pPr>
            <a:r>
              <a:rPr lang="nl-NL" dirty="0"/>
              <a:t>    “de jongen pakt de appel”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Tweede leerling maakt er verkleinwoorden van: “het jongetje pakt de appeltjes”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Eerste leerling coacht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Daarna wisselen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4307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Winkeltje spelen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Schooltv</a:t>
            </a:r>
            <a:r>
              <a:rPr lang="nl-NL" dirty="0"/>
              <a:t> beeldbank -&gt; hoelahoep winkeltje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76084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09073" cy="5616624"/>
          </a:xfrm>
        </p:spPr>
      </p:pic>
    </p:spTree>
    <p:extLst>
      <p:ext uri="{BB962C8B-B14F-4D97-AF65-F5344CB8AC3E}">
        <p14:creationId xmlns:p14="http://schemas.microsoft.com/office/powerpoint/2010/main" val="7958305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90812" cy="5472608"/>
          </a:xfrm>
        </p:spPr>
      </p:pic>
    </p:spTree>
    <p:extLst>
      <p:ext uri="{BB962C8B-B14F-4D97-AF65-F5344CB8AC3E}">
        <p14:creationId xmlns:p14="http://schemas.microsoft.com/office/powerpoint/2010/main" val="382922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7675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paprika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220" name="Picture 4" descr="papr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6694487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Pak de tekst van het liedje erbij en omcirkel alle woorden van de les</a:t>
            </a:r>
          </a:p>
          <a:p>
            <a:r>
              <a:rPr lang="nl-NL" dirty="0" err="1"/>
              <a:t>OmdeBeurt</a:t>
            </a:r>
            <a:r>
              <a:rPr lang="nl-NL" dirty="0"/>
              <a:t> : kies om de beurt een woord uit en beeld uit of teken. Laat de ander raden.</a:t>
            </a:r>
          </a:p>
        </p:txBody>
      </p:sp>
    </p:spTree>
    <p:extLst>
      <p:ext uri="{BB962C8B-B14F-4D97-AF65-F5344CB8AC3E}">
        <p14:creationId xmlns:p14="http://schemas.microsoft.com/office/powerpoint/2010/main" val="582278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6661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3</a:t>
            </a:r>
          </a:p>
        </p:txBody>
      </p:sp>
      <p:sp>
        <p:nvSpPr>
          <p:cNvPr id="471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inpakken</a:t>
            </a:r>
          </a:p>
          <a:p>
            <a:r>
              <a:rPr lang="nl-NL" dirty="0"/>
              <a:t>de vorm: rond - ster - vierkant</a:t>
            </a:r>
          </a:p>
          <a:p>
            <a:r>
              <a:rPr lang="nl-NL" dirty="0"/>
              <a:t>Kosten</a:t>
            </a:r>
          </a:p>
          <a:p>
            <a:r>
              <a:rPr lang="nl-NL" dirty="0"/>
              <a:t>Winkeltje spelen</a:t>
            </a:r>
          </a:p>
        </p:txBody>
      </p:sp>
      <p:pic>
        <p:nvPicPr>
          <p:cNvPr id="4" name="Picture 4" descr="600v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064110"/>
            <a:ext cx="4073339" cy="303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67044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3491" name="Tijdelijke aanduiding voor inhoud 3" descr="JARI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0"/>
            <a:ext cx="7680325" cy="5113338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393950" y="5599113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Woord van de dag: jarig</a:t>
            </a:r>
          </a:p>
        </p:txBody>
      </p:sp>
    </p:spTree>
    <p:extLst>
      <p:ext uri="{BB962C8B-B14F-4D97-AF65-F5344CB8AC3E}">
        <p14:creationId xmlns:p14="http://schemas.microsoft.com/office/powerpoint/2010/main" val="163195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59113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bezoek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8132" name="Picture 4" descr="vi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cadeau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9156" name="Picture 4" descr="cade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5075238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43213" y="5661025"/>
            <a:ext cx="4608512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taart met de kaarsjes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0180" name="Picture 4" descr="ta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489585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1203" name="Tijdelijke aanduiding voor inhoud 3" descr="kaarsj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0"/>
            <a:ext cx="7500937" cy="530066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71775" y="5589588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de kaarsjes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kop en de schotel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2228" name="Picture 4" descr="FrisKopSchotelTipicaBruin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018087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snoep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292" name="Picture 5" descr="sno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5888"/>
            <a:ext cx="7056438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76600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schoteltje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3252" name="Picture 4" descr="8664_Scho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431800"/>
            <a:ext cx="817245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7675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slinger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4276" name="Picture 4" descr="469_plastic_sli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29272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snoep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5300" name="Picture 5" descr="sno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705725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55875" y="5589588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een stuk (taart)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6324" name="Picture 4" descr="gif_recepten_home_geb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4932362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2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57550" y="5589588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vorm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7348" name="Picture 4" descr="600v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5888"/>
            <a:ext cx="60658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03575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oprapen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8372" name="Picture 4" descr="petra_moest_haar_spelden_weer_opra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4217988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03575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snijden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9396" name="Picture 4" descr="taart%20snij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128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321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hoeveel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0420" name="Picture 4" descr="hoeveel-vliegtuigen-b34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39655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(uit)blazen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44" name="Picture 4" descr="kaarsjes-uitblaz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511175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2467" name="Tijdelijke aanduiding voor inhoud 3" descr="279176325_30cb0199aa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0"/>
            <a:ext cx="6780213" cy="508476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59113" y="5661025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ophalen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5661025"/>
            <a:ext cx="4751387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boodschappentas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100" name="Picture 4" descr="boodschappen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-171450"/>
            <a:ext cx="5616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TAALFUNCTIE</a:t>
            </a:r>
          </a:p>
        </p:txBody>
      </p:sp>
      <p:sp>
        <p:nvSpPr>
          <p:cNvPr id="645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FELICITEREN</a:t>
            </a:r>
          </a:p>
          <a:p>
            <a:pPr eaLnBrk="1" hangingPunct="1"/>
            <a:endParaRPr lang="nl-NL"/>
          </a:p>
          <a:p>
            <a:pPr eaLnBrk="1" hangingPunct="1">
              <a:buFontTx/>
              <a:buNone/>
            </a:pPr>
            <a:r>
              <a:rPr lang="nl-NL"/>
              <a:t>van harte gefeliciteerd met je verjaardag.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55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stuk					</a:t>
            </a:r>
          </a:p>
          <a:p>
            <a:pPr>
              <a:buFontTx/>
              <a:buNone/>
            </a:pPr>
            <a:r>
              <a:rPr lang="nl-NL"/>
              <a:t>de taart			</a:t>
            </a:r>
          </a:p>
          <a:p>
            <a:pPr>
              <a:buFontTx/>
              <a:buNone/>
            </a:pPr>
            <a:r>
              <a:rPr lang="nl-NL"/>
              <a:t>de vorm			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6563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stuk			de stukken		</a:t>
            </a:r>
          </a:p>
          <a:p>
            <a:pPr>
              <a:buFontTx/>
              <a:buNone/>
            </a:pPr>
            <a:r>
              <a:rPr lang="nl-NL"/>
              <a:t>de taart			de taarten</a:t>
            </a:r>
          </a:p>
          <a:p>
            <a:pPr>
              <a:buFontTx/>
              <a:buNone/>
            </a:pPr>
            <a:r>
              <a:rPr lang="nl-NL"/>
              <a:t>de vorm			de vormen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75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cadeautje</a:t>
            </a:r>
          </a:p>
          <a:p>
            <a:pPr>
              <a:buFontTx/>
              <a:buNone/>
            </a:pPr>
            <a:r>
              <a:rPr lang="nl-NL"/>
              <a:t>het kaarsje</a:t>
            </a:r>
          </a:p>
          <a:p>
            <a:pPr>
              <a:buFontTx/>
              <a:buNone/>
            </a:pPr>
            <a:r>
              <a:rPr lang="nl-NL"/>
              <a:t>het kopje</a:t>
            </a:r>
          </a:p>
          <a:p>
            <a:pPr>
              <a:buFontTx/>
              <a:buNone/>
            </a:pPr>
            <a:r>
              <a:rPr lang="nl-NL"/>
              <a:t>het schoteltje</a:t>
            </a:r>
          </a:p>
          <a:p>
            <a:pPr>
              <a:buFontTx/>
              <a:buNone/>
            </a:pPr>
            <a:r>
              <a:rPr lang="nl-NL"/>
              <a:t>de slinger</a:t>
            </a:r>
          </a:p>
          <a:p>
            <a:pPr>
              <a:buFontTx/>
              <a:buNone/>
            </a:pPr>
            <a:r>
              <a:rPr lang="nl-NL"/>
              <a:t>het stukje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86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cadeautje		de cadeautjes</a:t>
            </a:r>
          </a:p>
          <a:p>
            <a:pPr>
              <a:buFontTx/>
              <a:buNone/>
            </a:pPr>
            <a:r>
              <a:rPr lang="nl-NL"/>
              <a:t>het kaarsje		de kaarsjes</a:t>
            </a:r>
          </a:p>
          <a:p>
            <a:pPr>
              <a:buFontTx/>
              <a:buNone/>
            </a:pPr>
            <a:r>
              <a:rPr lang="nl-NL"/>
              <a:t>het kopje			de kopjes</a:t>
            </a:r>
          </a:p>
          <a:p>
            <a:pPr>
              <a:buFontTx/>
              <a:buNone/>
            </a:pPr>
            <a:r>
              <a:rPr lang="nl-NL"/>
              <a:t>het schoteltje		de schoteltjes</a:t>
            </a:r>
          </a:p>
          <a:p>
            <a:pPr>
              <a:buFontTx/>
              <a:buNone/>
            </a:pPr>
            <a:r>
              <a:rPr lang="nl-NL"/>
              <a:t>de slinger			de slingers</a:t>
            </a:r>
          </a:p>
          <a:p>
            <a:pPr>
              <a:buFontTx/>
              <a:buNone/>
            </a:pPr>
            <a:r>
              <a:rPr lang="nl-NL"/>
              <a:t>het stukje			de stukjes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0669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nl-NL" sz="3200" dirty="0"/>
              <a:t>Werkwoorden </a:t>
            </a:r>
            <a:r>
              <a:rPr lang="nl-NL" sz="3200" dirty="0" err="1"/>
              <a:t>tt</a:t>
            </a:r>
            <a:r>
              <a:rPr lang="nl-NL" sz="3200" dirty="0"/>
              <a:t> /zinnen meer zinsdelen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nl-NL" u="sng" dirty="0"/>
              <a:t>Wat gaan we doen? Tafelrondje</a:t>
            </a:r>
          </a:p>
          <a:p>
            <a:r>
              <a:rPr lang="nl-NL" dirty="0"/>
              <a:t>Eerste leerling zegt </a:t>
            </a:r>
            <a:r>
              <a:rPr lang="nl-NL" dirty="0" err="1"/>
              <a:t>ww</a:t>
            </a:r>
            <a:r>
              <a:rPr lang="nl-NL" dirty="0"/>
              <a:t> met de ik-vorm</a:t>
            </a:r>
          </a:p>
          <a:p>
            <a:pPr marL="0" indent="0">
              <a:buNone/>
            </a:pPr>
            <a:r>
              <a:rPr lang="nl-NL" dirty="0"/>
              <a:t>  (uit verhaal </a:t>
            </a:r>
            <a:r>
              <a:rPr lang="nl-NL" dirty="0" err="1"/>
              <a:t>vd</a:t>
            </a:r>
            <a:r>
              <a:rPr lang="nl-NL" dirty="0"/>
              <a:t> dag: slaan, hangen, zien..)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Tweede leerling vervoegd de jij vorm, derde leerling de wij vorm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Laatste leerling maakt een zin met het werkwoord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Dus: ik sla, jij slaat, wij slaan, de jongen slaat op de tafel</a:t>
            </a:r>
          </a:p>
        </p:txBody>
      </p:sp>
    </p:spTree>
    <p:extLst>
      <p:ext uri="{BB962C8B-B14F-4D97-AF65-F5344CB8AC3E}">
        <p14:creationId xmlns:p14="http://schemas.microsoft.com/office/powerpoint/2010/main" val="28504340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0960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Cursus 2 DAG </a:t>
            </a:r>
            <a:r>
              <a:rPr lang="nl-NL" dirty="0"/>
              <a:t>4</a:t>
            </a:r>
          </a:p>
        </p:txBody>
      </p:sp>
      <p:sp>
        <p:nvSpPr>
          <p:cNvPr id="696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jarig</a:t>
            </a:r>
          </a:p>
          <a:p>
            <a:r>
              <a:rPr lang="nl-NL" dirty="0"/>
              <a:t>het bezoek</a:t>
            </a:r>
          </a:p>
          <a:p>
            <a:r>
              <a:rPr lang="nl-NL" dirty="0"/>
              <a:t>de taart</a:t>
            </a:r>
          </a:p>
          <a:p>
            <a:r>
              <a:rPr lang="nl-NL" dirty="0"/>
              <a:t>de kaarsjes</a:t>
            </a:r>
          </a:p>
          <a:p>
            <a:r>
              <a:rPr lang="nl-NL" dirty="0"/>
              <a:t>het cadeau</a:t>
            </a:r>
          </a:p>
        </p:txBody>
      </p:sp>
      <p:pic>
        <p:nvPicPr>
          <p:cNvPr id="4" name="Picture 4" descr="gif_recepten_home_geb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24944"/>
            <a:ext cx="2952328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168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76600" y="5589588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nummer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196" name="Picture 4" descr="displ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0"/>
            <a:ext cx="272415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130140630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11760" y="5589240"/>
            <a:ext cx="5652244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 dirty="0"/>
              <a:t>Woord van de dag: de soep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5780" name="Picture 4" descr="groe-so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184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5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aanrecht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0660" name="Picture 4" descr="10_%20aanrecht%20in%20CORIAN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6011862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5661025"/>
            <a:ext cx="4751387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boodschappentas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1684" name="Picture 4" descr="boodschappen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-171450"/>
            <a:ext cx="5616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59113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pan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2708" name="Picture 4" descr="hoge%20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6840538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480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paprika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3732" name="Picture 4" descr="papr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478588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76600" y="5589588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rest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4756" name="Afbeelding 6" descr="etensrest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453312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43213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soepkom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6804" name="Picture 4" descr="porselein%20soepk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43213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soeplepel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7828" name="Picture 4" descr="soeple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113337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5661025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een stukje worst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8852" name="Picture 4" descr="worst%20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69850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build="p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5018</TotalTime>
  <Words>1039</Words>
  <Application>Microsoft Office PowerPoint</Application>
  <PresentationFormat>Diavoorstelling (4:3)</PresentationFormat>
  <Paragraphs>376</Paragraphs>
  <Slides>126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126</vt:i4>
      </vt:variant>
    </vt:vector>
  </HeadingPairs>
  <TitlesOfParts>
    <vt:vector size="129" baseType="lpstr">
      <vt:lpstr>Arial</vt:lpstr>
      <vt:lpstr>Calibri</vt:lpstr>
      <vt:lpstr>Standaardontwerp</vt:lpstr>
      <vt:lpstr>Mondeling  Nederlands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BESTELLEN</vt:lpstr>
      <vt:lpstr>BETALEN</vt:lpstr>
      <vt:lpstr>BEDANKEN</vt:lpstr>
      <vt:lpstr>GROETEN</vt:lpstr>
      <vt:lpstr>MEERVOUD</vt:lpstr>
      <vt:lpstr>MEERVOUD</vt:lpstr>
      <vt:lpstr>meervoud</vt:lpstr>
      <vt:lpstr>meervoud</vt:lpstr>
      <vt:lpstr> Het verhaal</vt:lpstr>
      <vt:lpstr>Zinnen meer zinsdelen, werkw.tt</vt:lpstr>
      <vt:lpstr>Wat hebben wij geleerd?</vt:lpstr>
      <vt:lpstr>DAG 2</vt:lpstr>
      <vt:lpstr>Weet je nog?</vt:lpstr>
      <vt:lpstr> weet je nog? Het verhaal</vt:lpstr>
      <vt:lpstr>PowerPoint-presentatie</vt:lpstr>
      <vt:lpstr>KLANKOEFENINGEN</vt:lpstr>
      <vt:lpstr>KLANKOEFENINGEN</vt:lpstr>
      <vt:lpstr>KLANKOEFENINGEN</vt:lpstr>
      <vt:lpstr>KLANKOEFENINGEN</vt:lpstr>
      <vt:lpstr>Hoor je  u  of  uu 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Verkleinwoorden / lidw. enk/mv</vt:lpstr>
      <vt:lpstr>Winkeltje spelen</vt:lpstr>
      <vt:lpstr>PowerPoint-presentatie</vt:lpstr>
      <vt:lpstr>PowerPoint-presentatie</vt:lpstr>
      <vt:lpstr>Aan de slag</vt:lpstr>
      <vt:lpstr>Wat hebben wij geleerd?</vt:lpstr>
      <vt:lpstr>DAG 3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TAALFUNCTIE</vt:lpstr>
      <vt:lpstr>meervoud</vt:lpstr>
      <vt:lpstr>meervoud</vt:lpstr>
      <vt:lpstr>meervoud</vt:lpstr>
      <vt:lpstr>meervoud</vt:lpstr>
      <vt:lpstr>   Het verhaal</vt:lpstr>
      <vt:lpstr>Werkwoorden tt /zinnen meer zinsdelen</vt:lpstr>
      <vt:lpstr>Wat hebben wij geleerd?</vt:lpstr>
      <vt:lpstr>Cursus 2 DAG 4</vt:lpstr>
      <vt:lpstr>Weet je nog?</vt:lpstr>
      <vt:lpstr> weet je nog? Het verhaal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Persoonsaanduidende woorden</vt:lpstr>
      <vt:lpstr>Wat hebben wij geleerd?</vt:lpstr>
      <vt:lpstr>DAG 5</vt:lpstr>
      <vt:lpstr>Weet je nog?</vt:lpstr>
      <vt:lpstr>Er is er één jarig!</vt:lpstr>
      <vt:lpstr>Lang zal ze leven</vt:lpstr>
      <vt:lpstr>KLANKOEFEN INGEN</vt:lpstr>
      <vt:lpstr>KLANKOEFENINGEN</vt:lpstr>
      <vt:lpstr>KLANKOEFENINGEN</vt:lpstr>
      <vt:lpstr>KLANKOEFENINGEN</vt:lpstr>
      <vt:lpstr>Verkleinwoorden</vt:lpstr>
      <vt:lpstr>Persoonsaanduidende woorden</vt:lpstr>
    </vt:vector>
  </TitlesOfParts>
  <Company>Zaan Primair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kernleerkracht</dc:creator>
  <cp:lastModifiedBy>aurora smit</cp:lastModifiedBy>
  <cp:revision>215</cp:revision>
  <dcterms:created xsi:type="dcterms:W3CDTF">2009-11-12T12:07:49Z</dcterms:created>
  <dcterms:modified xsi:type="dcterms:W3CDTF">2016-06-26T21:29:34Z</dcterms:modified>
</cp:coreProperties>
</file>